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8" r:id="rId11"/>
    <p:sldId id="269" r:id="rId12"/>
    <p:sldId id="267" r:id="rId13"/>
    <p:sldId id="266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76AD662-29AB-4EBF-A9A8-A0974827BA46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73613BB-6AF4-49EC-B09A-D9CBD259F2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D662-29AB-4EBF-A9A8-A0974827BA46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13BB-6AF4-49EC-B09A-D9CBD259F2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D662-29AB-4EBF-A9A8-A0974827BA46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13BB-6AF4-49EC-B09A-D9CBD259F2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D662-29AB-4EBF-A9A8-A0974827BA46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13BB-6AF4-49EC-B09A-D9CBD259F2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D662-29AB-4EBF-A9A8-A0974827BA46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13BB-6AF4-49EC-B09A-D9CBD259F2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D662-29AB-4EBF-A9A8-A0974827BA46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13BB-6AF4-49EC-B09A-D9CBD259F22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D662-29AB-4EBF-A9A8-A0974827BA46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13BB-6AF4-49EC-B09A-D9CBD259F22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D662-29AB-4EBF-A9A8-A0974827BA46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13BB-6AF4-49EC-B09A-D9CBD259F2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D662-29AB-4EBF-A9A8-A0974827BA46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13BB-6AF4-49EC-B09A-D9CBD259F2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76AD662-29AB-4EBF-A9A8-A0974827BA46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73613BB-6AF4-49EC-B09A-D9CBD259F2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76AD662-29AB-4EBF-A9A8-A0974827BA46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73613BB-6AF4-49EC-B09A-D9CBD259F2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76AD662-29AB-4EBF-A9A8-A0974827BA46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73613BB-6AF4-49EC-B09A-D9CBD259F2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49004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Таммсааре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«Мальчик и бабочка»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1" y="3736622"/>
            <a:ext cx="3276848" cy="15240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сочинению по художественному тексту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63780"/>
            <a:ext cx="2309813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441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2060848"/>
            <a:ext cx="6965245" cy="237626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Пишем сочинение</a:t>
            </a:r>
          </a:p>
        </p:txBody>
      </p:sp>
    </p:spTree>
    <p:extLst>
      <p:ext uri="{BB962C8B-B14F-4D97-AF65-F5344CB8AC3E}">
        <p14:creationId xmlns:p14="http://schemas.microsoft.com/office/powerpoint/2010/main" val="1760458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начать сочинение?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848872" cy="46805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незаконченного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предложения:</a:t>
            </a:r>
          </a:p>
          <a:p>
            <a:pPr fontAlgn="base">
              <a:spcAft>
                <a:spcPct val="0"/>
              </a:spcAft>
              <a:buClrTx/>
              <a:buSzTx/>
            </a:pPr>
            <a:r>
              <a:rPr lang="ru-RU" altLang="ru-RU" sz="2000" b="1" kern="0" dirty="0" smtClean="0">
                <a:solidFill>
                  <a:srgbClr val="000000"/>
                </a:solidFill>
                <a:latin typeface="Arial Black" pitchFamily="34" charset="0"/>
              </a:rPr>
              <a:t>А.Х. </a:t>
            </a:r>
            <a:r>
              <a:rPr lang="ru-RU" altLang="ru-RU" sz="2000" b="1" kern="0" dirty="0" err="1" smtClean="0">
                <a:solidFill>
                  <a:srgbClr val="000000"/>
                </a:solidFill>
                <a:latin typeface="Arial Black" pitchFamily="34" charset="0"/>
              </a:rPr>
              <a:t>Таммсааре</a:t>
            </a:r>
            <a:r>
              <a:rPr lang="ru-RU" altLang="ru-RU" sz="2000" b="1" kern="0" dirty="0" smtClean="0">
                <a:solidFill>
                  <a:srgbClr val="000000"/>
                </a:solidFill>
                <a:latin typeface="Arial Black" pitchFamily="34" charset="0"/>
              </a:rPr>
              <a:t>  </a:t>
            </a:r>
            <a:r>
              <a:rPr lang="ru-RU" altLang="ru-RU" sz="2000" b="1" kern="0" dirty="0">
                <a:solidFill>
                  <a:srgbClr val="000000"/>
                </a:solidFill>
                <a:latin typeface="Arial Black" pitchFamily="34" charset="0"/>
              </a:rPr>
              <a:t>не случайно обратился к проблеме</a:t>
            </a:r>
            <a:r>
              <a:rPr lang="ru-RU" altLang="ru-RU" sz="2000" b="1" kern="0" dirty="0" smtClean="0">
                <a:solidFill>
                  <a:srgbClr val="000000"/>
                </a:solidFill>
                <a:latin typeface="Arial Black" pitchFamily="34" charset="0"/>
              </a:rPr>
              <a:t>… 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r>
              <a:rPr lang="ru-RU" altLang="ru-RU" sz="2000" b="1" kern="0" dirty="0">
                <a:solidFill>
                  <a:srgbClr val="000000"/>
                </a:solidFill>
                <a:latin typeface="Arial Black" pitchFamily="34" charset="0"/>
              </a:rPr>
              <a:t>(ответственности человека за сохранение красоты и жизни на земле </a:t>
            </a:r>
            <a:r>
              <a:rPr lang="ru-RU" altLang="ru-RU" sz="2000" b="1" kern="0" dirty="0" smtClean="0">
                <a:solidFill>
                  <a:srgbClr val="000000"/>
                </a:solidFill>
                <a:latin typeface="Arial Black" pitchFamily="34" charset="0"/>
              </a:rPr>
              <a:t>)</a:t>
            </a:r>
          </a:p>
          <a:p>
            <a:pPr fontAlgn="base">
              <a:spcAft>
                <a:spcPct val="0"/>
              </a:spcAft>
              <a:buClrTx/>
              <a:buSzTx/>
            </a:pPr>
            <a:r>
              <a:rPr lang="ru-RU" altLang="ru-RU" sz="2000" b="1" kern="0" dirty="0">
                <a:solidFill>
                  <a:srgbClr val="000000"/>
                </a:solidFill>
                <a:latin typeface="Arial Black" pitchFamily="34" charset="0"/>
              </a:rPr>
              <a:t>К сожалению, история о </a:t>
            </a:r>
            <a:r>
              <a:rPr lang="ru-RU" altLang="ru-RU" sz="2000" b="1" kern="0" dirty="0" smtClean="0">
                <a:solidFill>
                  <a:srgbClr val="000000"/>
                </a:solidFill>
                <a:latin typeface="Arial Black" pitchFamily="34" charset="0"/>
              </a:rPr>
              <a:t>мальчике и бабочке, </a:t>
            </a:r>
            <a:r>
              <a:rPr lang="ru-RU" altLang="ru-RU" sz="2000" b="1" kern="0" dirty="0">
                <a:solidFill>
                  <a:srgbClr val="000000"/>
                </a:solidFill>
                <a:latin typeface="Arial Black" pitchFamily="34" charset="0"/>
              </a:rPr>
              <a:t>рассказанная им, </a:t>
            </a:r>
            <a:r>
              <a:rPr lang="ru-RU" altLang="ru-RU" sz="2000" b="1" kern="0" dirty="0" smtClean="0">
                <a:solidFill>
                  <a:srgbClr val="000000"/>
                </a:solidFill>
                <a:latin typeface="Arial Black" pitchFamily="34" charset="0"/>
              </a:rPr>
              <a:t>…</a:t>
            </a:r>
          </a:p>
          <a:p>
            <a:pPr marL="0" indent="0" fontAlgn="base">
              <a:spcAft>
                <a:spcPct val="0"/>
              </a:spcAft>
              <a:buClrTx/>
              <a:buSzTx/>
              <a:buNone/>
            </a:pPr>
            <a:r>
              <a:rPr lang="ru-RU" altLang="ru-RU" sz="2000" b="1" kern="0" dirty="0">
                <a:solidFill>
                  <a:srgbClr val="000000"/>
                </a:solidFill>
                <a:latin typeface="Arial Black" pitchFamily="34" charset="0"/>
              </a:rPr>
              <a:t>(довольно часто встречается в нашей </a:t>
            </a:r>
            <a:r>
              <a:rPr lang="ru-RU" altLang="ru-RU" sz="2000" b="1" kern="0" dirty="0" smtClean="0">
                <a:solidFill>
                  <a:srgbClr val="000000"/>
                </a:solidFill>
                <a:latin typeface="Arial Black" pitchFamily="34" charset="0"/>
              </a:rPr>
              <a:t>реальной жизни)</a:t>
            </a:r>
            <a:endParaRPr lang="ru-RU" altLang="ru-RU" sz="2000" b="1" kern="0" dirty="0">
              <a:solidFill>
                <a:srgbClr val="000000"/>
              </a:solidFill>
              <a:latin typeface="Arial Black" pitchFamily="34" charset="0"/>
            </a:endParaRPr>
          </a:p>
          <a:p>
            <a:pPr fontAlgn="base">
              <a:spcAft>
                <a:spcPct val="0"/>
              </a:spcAft>
              <a:buClrTx/>
              <a:buSzTx/>
            </a:pPr>
            <a:r>
              <a:rPr lang="ru-RU" altLang="ru-RU" sz="2000" b="1" kern="0" dirty="0">
                <a:solidFill>
                  <a:srgbClr val="000000"/>
                </a:solidFill>
                <a:latin typeface="Arial Black" pitchFamily="34" charset="0"/>
              </a:rPr>
              <a:t>Автор, используя </a:t>
            </a:r>
            <a:r>
              <a:rPr lang="ru-RU" altLang="ru-RU" sz="2000" b="1" kern="0" dirty="0" smtClean="0">
                <a:solidFill>
                  <a:srgbClr val="000000"/>
                </a:solidFill>
                <a:latin typeface="Arial Black" pitchFamily="34" charset="0"/>
              </a:rPr>
              <a:t>композиционный приём противопоставления</a:t>
            </a:r>
            <a:r>
              <a:rPr lang="ru-RU" altLang="ru-RU" sz="2000" b="1" kern="0" dirty="0">
                <a:solidFill>
                  <a:srgbClr val="000000"/>
                </a:solidFill>
                <a:latin typeface="Arial Black" pitchFamily="34" charset="0"/>
              </a:rPr>
              <a:t>... (помогает читателям увидеть </a:t>
            </a:r>
            <a:r>
              <a:rPr lang="ru-RU" altLang="ru-RU" sz="2000" b="1" kern="0" dirty="0" smtClean="0">
                <a:solidFill>
                  <a:srgbClr val="000000"/>
                </a:solidFill>
                <a:latin typeface="Arial Black" pitchFamily="34" charset="0"/>
              </a:rPr>
              <a:t>безответственность людей по </a:t>
            </a:r>
            <a:r>
              <a:rPr lang="ru-RU" altLang="ru-RU" sz="2000" b="1" kern="0" dirty="0">
                <a:solidFill>
                  <a:srgbClr val="000000"/>
                </a:solidFill>
                <a:latin typeface="Arial Black" pitchFamily="34" charset="0"/>
              </a:rPr>
              <a:t>отношению </a:t>
            </a:r>
            <a:r>
              <a:rPr lang="ru-RU" altLang="ru-RU" sz="2000" b="1" kern="0" dirty="0" smtClean="0">
                <a:solidFill>
                  <a:srgbClr val="000000"/>
                </a:solidFill>
                <a:latin typeface="Arial Black" pitchFamily="34" charset="0"/>
              </a:rPr>
              <a:t>к окружающему миру)</a:t>
            </a:r>
          </a:p>
          <a:p>
            <a:pPr fontAlgn="base">
              <a:spcAft>
                <a:spcPct val="0"/>
              </a:spcAft>
              <a:buClrTx/>
              <a:buSzTx/>
            </a:pPr>
            <a:r>
              <a:rPr lang="ru-RU" altLang="ru-RU" sz="2000" b="1" kern="0" dirty="0">
                <a:solidFill>
                  <a:srgbClr val="000000"/>
                </a:solidFill>
                <a:latin typeface="Arial Black" pitchFamily="34" charset="0"/>
              </a:rPr>
              <a:t>«Ключом» к пониманию </a:t>
            </a:r>
            <a:r>
              <a:rPr lang="ru-RU" altLang="ru-RU" sz="2000" b="1" kern="0" dirty="0" smtClean="0">
                <a:solidFill>
                  <a:srgbClr val="000000"/>
                </a:solidFill>
                <a:latin typeface="Arial Black" pitchFamily="34" charset="0"/>
              </a:rPr>
              <a:t>рассказа становятся….</a:t>
            </a:r>
          </a:p>
          <a:p>
            <a:pPr marL="0" indent="0" fontAlgn="base">
              <a:spcAft>
                <a:spcPct val="0"/>
              </a:spcAft>
              <a:buClrTx/>
              <a:buSzTx/>
              <a:buNone/>
            </a:pPr>
            <a:r>
              <a:rPr lang="ru-RU" altLang="ru-RU" sz="2000" b="1" kern="0" dirty="0" smtClean="0">
                <a:solidFill>
                  <a:srgbClr val="000000"/>
                </a:solidFill>
                <a:latin typeface="Arial Black" pitchFamily="34" charset="0"/>
              </a:rPr>
              <a:t>(финальные предложения, когда мальчик «испуганно остановился» и горько «заплакал»)</a:t>
            </a:r>
          </a:p>
          <a:p>
            <a:pPr fontAlgn="base">
              <a:spcAft>
                <a:spcPct val="0"/>
              </a:spcAft>
              <a:buClrTx/>
              <a:buSzTx/>
            </a:pPr>
            <a:r>
              <a:rPr lang="ru-RU" altLang="ru-RU" sz="2000" b="1" kern="0" dirty="0" smtClean="0">
                <a:solidFill>
                  <a:srgbClr val="000000"/>
                </a:solidFill>
                <a:latin typeface="Arial Black" pitchFamily="34" charset="0"/>
              </a:rPr>
              <a:t>Они помогают </a:t>
            </a:r>
            <a:r>
              <a:rPr lang="ru-RU" altLang="ru-RU" sz="2000" b="1" kern="0" dirty="0">
                <a:solidFill>
                  <a:srgbClr val="000000"/>
                </a:solidFill>
                <a:latin typeface="Arial Black" pitchFamily="34" charset="0"/>
              </a:rPr>
              <a:t>читателю понять, </a:t>
            </a:r>
            <a:r>
              <a:rPr lang="ru-RU" altLang="ru-RU" sz="2000" b="1" kern="0" dirty="0" smtClean="0">
                <a:solidFill>
                  <a:srgbClr val="000000"/>
                </a:solidFill>
                <a:latin typeface="Arial Black" pitchFamily="34" charset="0"/>
              </a:rPr>
              <a:t>к каким трагедиям может привести подобное отношение (Чернобыль, </a:t>
            </a:r>
            <a:r>
              <a:rPr lang="ru-RU" altLang="ru-RU" sz="2000" b="1" kern="0" dirty="0" err="1">
                <a:solidFill>
                  <a:srgbClr val="000000"/>
                </a:solidFill>
                <a:latin typeface="Arial Black" pitchFamily="34" charset="0"/>
              </a:rPr>
              <a:t>Ф</a:t>
            </a:r>
            <a:r>
              <a:rPr lang="ru-RU" altLang="ru-RU" sz="2000" b="1" kern="0" dirty="0" err="1" smtClean="0">
                <a:solidFill>
                  <a:srgbClr val="000000"/>
                </a:solidFill>
                <a:latin typeface="Arial Black" pitchFamily="34" charset="0"/>
              </a:rPr>
              <a:t>укусима</a:t>
            </a:r>
            <a:r>
              <a:rPr lang="ru-RU" altLang="ru-RU" sz="2000" b="1" kern="0" dirty="0" smtClean="0">
                <a:solidFill>
                  <a:srgbClr val="000000"/>
                </a:solidFill>
                <a:latin typeface="Arial Black" pitchFamily="34" charset="0"/>
              </a:rPr>
              <a:t>…)</a:t>
            </a:r>
          </a:p>
          <a:p>
            <a:pPr marL="0" indent="0" fontAlgn="base">
              <a:spcAft>
                <a:spcPct val="0"/>
              </a:spcAft>
              <a:buClrTx/>
              <a:buSzTx/>
              <a:buNone/>
            </a:pPr>
            <a:endParaRPr lang="ru-RU" altLang="ru-RU" sz="2000" b="1" kern="0" dirty="0">
              <a:solidFill>
                <a:srgbClr val="000000"/>
              </a:solidFill>
              <a:latin typeface="Arial Black" pitchFamily="34" charset="0"/>
            </a:endParaRPr>
          </a:p>
          <a:p>
            <a:pPr fontAlgn="base">
              <a:spcAft>
                <a:spcPct val="0"/>
              </a:spcAft>
              <a:buClrTx/>
              <a:buSzTx/>
            </a:pPr>
            <a:endParaRPr lang="ru-RU" altLang="ru-RU" sz="2000" b="1" kern="0" dirty="0">
              <a:solidFill>
                <a:srgbClr val="000000"/>
              </a:solidFill>
              <a:latin typeface="Arial Black" pitchFamily="34" charset="0"/>
            </a:endParaRPr>
          </a:p>
          <a:p>
            <a:pPr fontAlgn="base">
              <a:spcAft>
                <a:spcPct val="0"/>
              </a:spcAft>
              <a:buClrTx/>
              <a:buSzTx/>
            </a:pPr>
            <a:endParaRPr lang="ru-RU" altLang="ru-RU" sz="2000" b="1" kern="0" dirty="0">
              <a:solidFill>
                <a:srgbClr val="000000"/>
              </a:solidFill>
              <a:latin typeface="Arial Black" pitchFamily="34" charset="0"/>
            </a:endParaRP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720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позиции автора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686934"/>
              </p:ext>
            </p:extLst>
          </p:nvPr>
        </p:nvGraphicFramePr>
        <p:xfrm>
          <a:off x="683568" y="1628800"/>
          <a:ext cx="7848871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649"/>
                <a:gridCol w="4612222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Текст А.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Таммсааре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относится к художественному стилю, поэтому …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чётко заявленной позиция автора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961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 её помогает понять…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композиция рассказа, поведение героев, их поступки.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961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 считает…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недопустимым безответственное отношение  человека к окружающему миру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961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Думаю, что позиция автора бесспорна, так как…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стоит на планете во главе всего, и ему надо беречь Землю и всё живое, образующее сложный узор жизни на ней; варварское же разрушение окружающего мира, наносит непоправимый вред как миру природы, так и самому человеку.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064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76672"/>
            <a:ext cx="6965245" cy="792089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Аргументируем свою точку зрения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40934915"/>
              </p:ext>
            </p:extLst>
          </p:nvPr>
        </p:nvGraphicFramePr>
        <p:xfrm>
          <a:off x="755576" y="1196752"/>
          <a:ext cx="7632848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632"/>
                <a:gridCol w="1944216"/>
              </a:tblGrid>
              <a:tr h="518457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Можно привести аргументы, подтверждающие…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Справедливость высказанной точки зрения можно доказать примером из….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Так, следующие аргументы из художественной литературы помогут доказать правильность высказанной точки зрения.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Художественная (публицистическая) литература убеждает нас в справедливости высказанной нами точки зрения.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Обратимся к…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мировой литературе немало примеров, подтверждающих правильность высказанной автором точки зрения. Например, в…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Хотелось бы привести аргументы, подтверждающие мысль о… Обратимся, например, к…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Эту мысль подтверждает аргумент из….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 богата примерами, доказывающими эту точку зрения.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Аргументы из читательского опыта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А. Платонов. Сказка-быль «Неизвестный цветок»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 Сент-Экзюпери. Сказка «Маленький принц»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Лирика С. Есенина (из «Анны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Снегиной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: «Как прекрасна Земля и на ней человек…»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784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5023" y="2420888"/>
            <a:ext cx="6965245" cy="280831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Домашнее задание: </a:t>
            </a:r>
            <a:r>
              <a:rPr lang="ru-RU" sz="3200" dirty="0" smtClean="0"/>
              <a:t>закончить работу над сочинением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1584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992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характерно для текстов художественного стиля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88840"/>
            <a:ext cx="7632848" cy="4176464"/>
          </a:xfrm>
        </p:spPr>
        <p:txBody>
          <a:bodyPr>
            <a:normAutofit fontScale="92500" lnSpcReduction="10000"/>
          </a:bodyPr>
          <a:lstStyle/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altLang="ru-RU" sz="1800" kern="0" dirty="0" smtClean="0">
                <a:solidFill>
                  <a:srgbClr val="000000"/>
                </a:solidFill>
                <a:latin typeface="Arial Black" pitchFamily="34" charset="0"/>
              </a:rPr>
              <a:t>         </a:t>
            </a:r>
            <a:r>
              <a:rPr lang="ru-RU" altLang="ru-RU" sz="1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создает правдоподобный, но вымышленный мир.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Symbol" pitchFamily="18" charset="2"/>
              <a:buChar char="·"/>
            </a:pP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исследует и анализирует общие темы и проблемы на </a:t>
            </a:r>
            <a:r>
              <a:rPr lang="ru-RU" altLang="ru-RU" sz="1800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конкретных, индивидуальных примерах</a:t>
            </a:r>
            <a:r>
              <a:rPr lang="ru-RU" altLang="ru-RU" sz="1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Symbol" pitchFamily="18" charset="2"/>
              <a:buChar char="·"/>
            </a:pP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словами рисует </a:t>
            </a:r>
            <a:r>
              <a:rPr lang="ru-RU" altLang="ru-RU" sz="1800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образы, картины, мысли, поступки, действия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того, чтобы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дать возможность читателю представить описываемые события;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передать свои эмоции;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вызвать ответные чувства и переживания.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Symbol" pitchFamily="18" charset="2"/>
              <a:buChar char="·"/>
            </a:pPr>
            <a:r>
              <a:rPr lang="ru-RU" altLang="ru-RU" sz="1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чаще всего </a:t>
            </a:r>
            <a:r>
              <a:rPr lang="ru-RU" altLang="ru-RU" sz="1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дает прямых оценок событиям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героям или их действиям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читатель сам должен это сделать. (</a:t>
            </a:r>
            <a:r>
              <a:rPr lang="ru-RU" altLang="ru-RU" sz="18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автор может высказать свою точку зрения на происходящее в прямых оценках и характеристиках, как это делает, например, </a:t>
            </a:r>
            <a:r>
              <a:rPr lang="ru-RU" altLang="ru-RU" sz="1800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Л.Толстой</a:t>
            </a:r>
            <a:r>
              <a:rPr lang="ru-RU" altLang="ru-RU" sz="18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романе «Война и мир», формулируя собственные мысли о роли личности в истории, об исторических закономерностях и т.д.)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Symbol" pitchFamily="18" charset="2"/>
              <a:buChar char="·"/>
            </a:pPr>
            <a:r>
              <a:rPr lang="ru-RU" altLang="ru-RU" sz="1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Авторская оценка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чаще всего </a:t>
            </a:r>
            <a:r>
              <a:rPr lang="ru-RU" altLang="ru-RU" sz="1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раскрывается косвенно через портрет героя, речь, пейзаж, интерьер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т.д.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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Функция убеждения в художественном стиле </a:t>
            </a:r>
            <a:r>
              <a:rPr lang="ru-RU" altLang="ru-RU" sz="1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86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увидеть автора в тексте  художественного стиля?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19257"/>
            <a:ext cx="7488832" cy="3603812"/>
          </a:xfrm>
        </p:spPr>
        <p:txBody>
          <a:bodyPr/>
          <a:lstStyle/>
          <a:p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формулируйте в одном-двух предложениях основное содержание текста. Подумайте, иллюстрацией к какой общей проблеме является предложенный эпизод. </a:t>
            </a:r>
            <a:r>
              <a:rPr lang="ru-RU" altLang="ru-RU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(События данного текста служат иллюстрацией к проблеме (чего</a:t>
            </a:r>
            <a:r>
              <a:rPr lang="ru-RU" altLang="ru-RU" sz="1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?)….)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590406"/>
              </p:ext>
            </p:extLst>
          </p:nvPr>
        </p:nvGraphicFramePr>
        <p:xfrm>
          <a:off x="755576" y="3356992"/>
          <a:ext cx="7632848" cy="2716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3168352"/>
              </a:tblGrid>
              <a:tr h="313959">
                <a:tc>
                  <a:txBody>
                    <a:bodyPr/>
                    <a:lstStyle/>
                    <a:p>
                      <a:r>
                        <a:rPr lang="ru-RU" dirty="0" smtClean="0"/>
                        <a:t>Публицистический стиль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Художественный стиль</a:t>
                      </a:r>
                      <a:endParaRPr lang="ru-RU" dirty="0"/>
                    </a:p>
                  </a:txBody>
                  <a:tcPr/>
                </a:tc>
              </a:tr>
              <a:tr h="235033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Проблема формулируется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тезисно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открыто  в одном предложении текста или одном фрагменте текста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нескольких суждениях автора,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разных фрагментах текста (чаще всего в начале и в финале текста; иногда ей посвящен целый абзац)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выявляется путем анализа описаний поступков героев, их речи, мыслей, поведения и т.д.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087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88840"/>
            <a:ext cx="7488832" cy="3734229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 отождествлять образ рассказчика с образом автора!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частности, «я» в повествовании – всегда «я» рассказчика, но не автора.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может сделать рассказчиком кого угодно, в том числе и самого себя. Но в композиции произведения даже самый близкий образу автора образ рассказчика все же останется образом рассказчика.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автора и героя-рассказчика могут не совпадать, поэтому, если поступок героя, описанный в тексте, объективно заслуживает отрицательной (положительной) оценки, автор, скорее всего, оценивает его так же. </a:t>
            </a:r>
          </a:p>
        </p:txBody>
      </p:sp>
    </p:spTree>
    <p:extLst>
      <p:ext uri="{BB962C8B-B14F-4D97-AF65-F5344CB8AC3E}">
        <p14:creationId xmlns:p14="http://schemas.microsoft.com/office/powerpoint/2010/main" val="2322670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смысловых частей текста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355478"/>
              </p:ext>
            </p:extLst>
          </p:nvPr>
        </p:nvGraphicFramePr>
        <p:xfrm>
          <a:off x="1043608" y="1772816"/>
          <a:ext cx="7200799" cy="4243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518"/>
                <a:gridCol w="1622794"/>
                <a:gridCol w="4392487"/>
              </a:tblGrid>
              <a:tr h="944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Образный ряд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Впечатления, чувства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87953">
                <a:tc rowSpan="3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текста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«много цветов», ждали, когда их сорвут, «они теряли надежду», «великая радость охватила цветы»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66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Мальчик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«любил цветы», «охотно рвал их», «в упоении приблизился мальчик к первому цветку»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4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Бабочка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«лоскуток шёлка, лоскуток бархата, сверкание драгоценных камней, обманчивый блеск снежинки»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602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смысловых частей текста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970519"/>
              </p:ext>
            </p:extLst>
          </p:nvPr>
        </p:nvGraphicFramePr>
        <p:xfrm>
          <a:off x="1115616" y="1844823"/>
          <a:ext cx="7056784" cy="4109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440160"/>
                <a:gridCol w="4248472"/>
              </a:tblGrid>
              <a:tr h="9873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Образный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ряд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Впечатления,  чувства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47215">
                <a:tc rowSpan="3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Центральная часть рассказа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одушевлённого  мира они словно снова возвращаются в предметный, вещный мир: цветы, которые живут, страдают, становятся опорой для великолепной бабочки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87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Мальчик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«сказал мальчик умоляюще»,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«терял терпение», мчался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«на своих проворных ногах», «не отставал и преследователь»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7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Бабочка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«как бы издеваясь», «скользнула на другой цветок»,  «ускользающая бабочка», «беглянка не знала усталости»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487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смысловых частей текста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505052"/>
              </p:ext>
            </p:extLst>
          </p:nvPr>
        </p:nvGraphicFramePr>
        <p:xfrm>
          <a:off x="1547664" y="2060848"/>
          <a:ext cx="6196014" cy="3929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296144"/>
                <a:gridCol w="3963766"/>
              </a:tblGrid>
              <a:tr h="9361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Образный ряд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Впечатления, чувства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6104">
                <a:tc rowSpan="3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Заключительная часть рассказа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«опьяняющий аромат», «забытые цветы», цветы потоптаны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6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Мальчик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«остановился, тяжело переводя дыхание», «лихорадочный румянец на щеках», «умилённый ароматом», «испуганно остановился», «он потоптал все цветы»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6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Бабочка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626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1080121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Композиционный анализ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Есть ли в тексте прямые авторские оценки героя?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Что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помочь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увидеть идею текста? (Композиция)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(Важную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в понимании смысла текста играет анализ его сильных позиций: заголовка, эпиграфа, если он есть, первого и последнего предложений. В данном случае нам поможет анализ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текста и его заключения)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670140"/>
              </p:ext>
            </p:extLst>
          </p:nvPr>
        </p:nvGraphicFramePr>
        <p:xfrm>
          <a:off x="899592" y="3645024"/>
          <a:ext cx="7272808" cy="1875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4392488"/>
              </a:tblGrid>
              <a:tr h="25991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мальчик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4028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(9) </a:t>
                      </a:r>
                      <a:r>
                        <a:rPr lang="ru-RU" sz="16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упоении приблизился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мальчик к первому цветку …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(26)Умилённый ароматом, взволнованный, мальчик обернулся и </a:t>
                      </a:r>
                      <a:r>
                        <a:rPr lang="ru-RU" sz="16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хотел было наклониться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ближайшему цветку, но </a:t>
                      </a:r>
                      <a:r>
                        <a:rPr lang="ru-RU" sz="16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испуганно остановился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 на щеках его появился пылающий румянец: гоняясь за бабочкой, он </a:t>
                      </a:r>
                      <a:r>
                        <a:rPr lang="ru-RU" sz="16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потоптал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 цветы.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137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16832"/>
            <a:ext cx="7128792" cy="3806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 помощью какого приема автору удалось передать и свое отношение к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происходящему?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противопоставления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929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229</TotalTime>
  <Words>1047</Words>
  <Application>Microsoft Office PowerPoint</Application>
  <PresentationFormat>Экран (4:3)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Антон Таммсааре «Мальчик и бабочка»</vt:lpstr>
      <vt:lpstr>Что характерно для текстов художественного стиля</vt:lpstr>
      <vt:lpstr>Как увидеть автора в тексте  художественного стиля?</vt:lpstr>
      <vt:lpstr>Обратите внимание!</vt:lpstr>
      <vt:lpstr>Анализ смысловых частей текста</vt:lpstr>
      <vt:lpstr>Анализ смысловых частей текста</vt:lpstr>
      <vt:lpstr>Анализ смысловых частей текста</vt:lpstr>
      <vt:lpstr>Композиционный анализ текста</vt:lpstr>
      <vt:lpstr>Презентация PowerPoint</vt:lpstr>
      <vt:lpstr>Пишем сочинение</vt:lpstr>
      <vt:lpstr>Как начать сочинение?</vt:lpstr>
      <vt:lpstr>Анализ позиции автора</vt:lpstr>
      <vt:lpstr>Аргументируем свою точку зрения</vt:lpstr>
      <vt:lpstr>Домашнее задание: закончить работу над сочинением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Антон Таммсааре «Мальчик и бабочка»</dc:title>
  <dc:creator>Татьяна</dc:creator>
  <cp:lastModifiedBy>Татьяна</cp:lastModifiedBy>
  <cp:revision>14</cp:revision>
  <dcterms:created xsi:type="dcterms:W3CDTF">2016-03-08T14:30:25Z</dcterms:created>
  <dcterms:modified xsi:type="dcterms:W3CDTF">2016-03-11T20:47:12Z</dcterms:modified>
</cp:coreProperties>
</file>